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93"/>
    <p:restoredTop sz="94712"/>
  </p:normalViewPr>
  <p:slideViewPr>
    <p:cSldViewPr snapToGrid="0" snapToObjects="1">
      <p:cViewPr varScale="1">
        <p:scale>
          <a:sx n="92" d="100"/>
          <a:sy n="92" d="100"/>
        </p:scale>
        <p:origin x="176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577E1-81F9-7446-8BC7-D65632ABF042}"/>
              </a:ext>
            </a:extLst>
          </p:cNvPr>
          <p:cNvSpPr txBox="1"/>
          <p:nvPr/>
        </p:nvSpPr>
        <p:spPr>
          <a:xfrm>
            <a:off x="4042392" y="678873"/>
            <a:ext cx="4107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/>
              <a:t>Аутентификация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7015AB-CC02-E147-AD0D-8381C8008EF8}"/>
              </a:ext>
            </a:extLst>
          </p:cNvPr>
          <p:cNvSpPr txBox="1"/>
          <p:nvPr/>
        </p:nvSpPr>
        <p:spPr>
          <a:xfrm>
            <a:off x="184903" y="2549236"/>
            <a:ext cx="4318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/>
              <a:t>Нативно</a:t>
            </a:r>
            <a:r>
              <a:rPr lang="en-US" dirty="0"/>
              <a:t> HTTP authentication</a:t>
            </a:r>
            <a:br>
              <a:rPr lang="en-US" dirty="0"/>
            </a:br>
            <a:r>
              <a:rPr lang="ru-RU" dirty="0"/>
              <a:t>с помощью заголовка </a:t>
            </a:r>
            <a:r>
              <a:rPr lang="en-US" dirty="0"/>
              <a:t>Authorization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5BCF7-A6C5-0D46-AA89-1BE4EF9EA7F5}"/>
              </a:ext>
            </a:extLst>
          </p:cNvPr>
          <p:cNvSpPr txBox="1"/>
          <p:nvPr/>
        </p:nvSpPr>
        <p:spPr>
          <a:xfrm>
            <a:off x="960921" y="3407218"/>
            <a:ext cx="5573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 </a:t>
            </a:r>
            <a:r>
              <a:rPr lang="ru-RU" dirty="0"/>
              <a:t>с помощью передачи</a:t>
            </a:r>
          </a:p>
          <a:p>
            <a:r>
              <a:rPr lang="ru-RU" dirty="0"/>
              <a:t>Логина/пароля через </a:t>
            </a:r>
            <a:r>
              <a:rPr lang="ru-RU" dirty="0" err="1"/>
              <a:t>парметры</a:t>
            </a:r>
            <a:r>
              <a:rPr lang="ru-RU" dirty="0"/>
              <a:t> </a:t>
            </a:r>
            <a:r>
              <a:rPr lang="en-US" dirty="0"/>
              <a:t>post-</a:t>
            </a:r>
            <a:r>
              <a:rPr lang="ru-RU" dirty="0"/>
              <a:t>запроса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9C6E9E-8CEE-C848-B402-002EF6DD1A16}"/>
              </a:ext>
            </a:extLst>
          </p:cNvPr>
          <p:cNvSpPr txBox="1"/>
          <p:nvPr/>
        </p:nvSpPr>
        <p:spPr>
          <a:xfrm>
            <a:off x="5397276" y="2604654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 сертификатам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DC51F8-B8E5-C649-8719-9D15716B674B}"/>
              </a:ext>
            </a:extLst>
          </p:cNvPr>
          <p:cNvSpPr txBox="1"/>
          <p:nvPr/>
        </p:nvSpPr>
        <p:spPr>
          <a:xfrm>
            <a:off x="7453745" y="3684217"/>
            <a:ext cx="460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 ключам доступа (для приложений)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C06586-F076-2F4B-8D63-5A1AF6A6FB52}"/>
              </a:ext>
            </a:extLst>
          </p:cNvPr>
          <p:cNvSpPr txBox="1"/>
          <p:nvPr/>
        </p:nvSpPr>
        <p:spPr>
          <a:xfrm>
            <a:off x="9004352" y="2327655"/>
            <a:ext cx="30027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 одноразовым</a:t>
            </a:r>
            <a:br>
              <a:rPr lang="ru-RU" dirty="0"/>
            </a:br>
            <a:r>
              <a:rPr lang="ru-RU" dirty="0"/>
              <a:t>паролям(2-х факторная</a:t>
            </a:r>
            <a:br>
              <a:rPr lang="ru-RU" dirty="0"/>
            </a:br>
            <a:r>
              <a:rPr lang="ru-RU" dirty="0"/>
              <a:t>аутентификация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C7EC0A-50EA-2544-98EB-A822E69C5684}"/>
              </a:ext>
            </a:extLst>
          </p:cNvPr>
          <p:cNvSpPr txBox="1"/>
          <p:nvPr/>
        </p:nvSpPr>
        <p:spPr>
          <a:xfrm>
            <a:off x="4778972" y="5056000"/>
            <a:ext cx="26340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По </a:t>
            </a:r>
            <a:r>
              <a:rPr lang="ru-RU" sz="3200" b="1" dirty="0" err="1"/>
              <a:t>токенам</a:t>
            </a:r>
            <a:endParaRPr lang="ru-RU" sz="3200" b="1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DE198F3-4EDF-AA46-89D1-1168DB3C58F2}"/>
              </a:ext>
            </a:extLst>
          </p:cNvPr>
          <p:cNvSpPr/>
          <p:nvPr/>
        </p:nvSpPr>
        <p:spPr>
          <a:xfrm>
            <a:off x="3926195" y="4508608"/>
            <a:ext cx="4339608" cy="164878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8629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0CA576-0CDC-3A41-8F0C-0C1EC85C6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706" y="96982"/>
            <a:ext cx="10288587" cy="1205345"/>
          </a:xfrm>
        </p:spPr>
        <p:txBody>
          <a:bodyPr/>
          <a:lstStyle/>
          <a:p>
            <a:r>
              <a:rPr lang="ru-RU" dirty="0"/>
              <a:t>Схема работы аутентификации по </a:t>
            </a:r>
            <a:r>
              <a:rPr lang="ru-RU" dirty="0" err="1"/>
              <a:t>токенам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2D5680-EBBC-F241-A8E8-6DFB3F0E6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97" y="1302327"/>
            <a:ext cx="10288587" cy="506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989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63F175-7975-344F-B9A9-19B1C075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09" y="374073"/>
            <a:ext cx="10091447" cy="1246909"/>
          </a:xfrm>
        </p:spPr>
        <p:txBody>
          <a:bodyPr/>
          <a:lstStyle/>
          <a:p>
            <a:r>
              <a:rPr lang="ru-RU" dirty="0"/>
              <a:t>В случае пассивного клиента (браузер)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A1BC47E-2D6C-E946-B146-C97C5DABB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96" y="1620982"/>
            <a:ext cx="10732007" cy="47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55323C-6799-CB43-9AD1-FE9BEAC8C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Стандарты аутентификации по </a:t>
            </a:r>
            <a:r>
              <a:rPr lang="ru-RU" dirty="0" err="1"/>
              <a:t>токенам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5E6BA8-BDCB-ED48-8B43-4FA6A61E15B0}"/>
              </a:ext>
            </a:extLst>
          </p:cNvPr>
          <p:cNvSpPr txBox="1"/>
          <p:nvPr/>
        </p:nvSpPr>
        <p:spPr>
          <a:xfrm>
            <a:off x="6914548" y="3327738"/>
            <a:ext cx="41360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SAML, WS-TRUST, WS-FEDERATION</a:t>
            </a:r>
            <a:br>
              <a:rPr lang="en-US" dirty="0"/>
            </a:br>
            <a:endParaRPr lang="en-US" dirty="0"/>
          </a:p>
          <a:p>
            <a:r>
              <a:rPr lang="ru-RU" dirty="0"/>
              <a:t>Довольно сложные в реализации,</a:t>
            </a:r>
            <a:br>
              <a:rPr lang="ru-RU" dirty="0"/>
            </a:br>
            <a:r>
              <a:rPr lang="ru-RU" dirty="0"/>
              <a:t>используются для больших корп.</a:t>
            </a:r>
            <a:br>
              <a:rPr lang="ru-RU" dirty="0"/>
            </a:br>
            <a:r>
              <a:rPr lang="ru-RU" dirty="0"/>
              <a:t>систем, могут иметь ограничения</a:t>
            </a:r>
            <a:br>
              <a:rPr lang="ru-RU" dirty="0"/>
            </a:br>
            <a:r>
              <a:rPr lang="ru-RU" dirty="0"/>
              <a:t>по используемым технологиям</a:t>
            </a:r>
          </a:p>
          <a:p>
            <a:endParaRPr lang="ru-RU" dirty="0"/>
          </a:p>
          <a:p>
            <a:r>
              <a:rPr lang="ru-RU" dirty="0"/>
              <a:t>Чаще работают по </a:t>
            </a:r>
            <a:r>
              <a:rPr lang="en-US" dirty="0"/>
              <a:t>SOAP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132615-E1B4-5A4C-8344-CF7598BD43CA}"/>
              </a:ext>
            </a:extLst>
          </p:cNvPr>
          <p:cNvSpPr txBox="1"/>
          <p:nvPr/>
        </p:nvSpPr>
        <p:spPr>
          <a:xfrm>
            <a:off x="746453" y="3897869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O-</a:t>
            </a:r>
            <a:r>
              <a:rPr lang="en-US" dirty="0" err="1"/>
              <a:t>Auth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02F987-ADF9-4E47-AB85-F1688747F16E}"/>
              </a:ext>
            </a:extLst>
          </p:cNvPr>
          <p:cNvSpPr txBox="1"/>
          <p:nvPr/>
        </p:nvSpPr>
        <p:spPr>
          <a:xfrm>
            <a:off x="3909198" y="3092117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Open-Id Connect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2213AD-CF1E-E34D-AC9F-CE7AAB8919A7}"/>
              </a:ext>
            </a:extLst>
          </p:cNvPr>
          <p:cNvSpPr txBox="1"/>
          <p:nvPr/>
        </p:nvSpPr>
        <p:spPr>
          <a:xfrm>
            <a:off x="1075290" y="4481900"/>
            <a:ext cx="34497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Легче в реализации, гибкие,</a:t>
            </a:r>
          </a:p>
          <a:p>
            <a:r>
              <a:rPr lang="ru-RU" dirty="0"/>
              <a:t>повсеместно используются</a:t>
            </a:r>
            <a:br>
              <a:rPr lang="ru-RU" dirty="0"/>
            </a:br>
            <a:r>
              <a:rPr lang="ru-RU" dirty="0"/>
              <a:t>не зависят от используемых</a:t>
            </a:r>
          </a:p>
          <a:p>
            <a:r>
              <a:rPr lang="ru-RU" dirty="0"/>
              <a:t>технологий </a:t>
            </a:r>
          </a:p>
        </p:txBody>
      </p:sp>
      <p:cxnSp>
        <p:nvCxnSpPr>
          <p:cNvPr id="14" name="Соединительная линия уступом 13">
            <a:extLst>
              <a:ext uri="{FF2B5EF4-FFF2-40B4-BE49-F238E27FC236}">
                <a16:creationId xmlns:a16="http://schemas.microsoft.com/office/drawing/2014/main" id="{8C5165AE-3027-BA44-8E99-6A042467D13F}"/>
              </a:ext>
            </a:extLst>
          </p:cNvPr>
          <p:cNvCxnSpPr>
            <a:cxnSpLocks/>
          </p:cNvCxnSpPr>
          <p:nvPr/>
        </p:nvCxnSpPr>
        <p:spPr>
          <a:xfrm rot="10800000" flipV="1">
            <a:off x="1563450" y="2856173"/>
            <a:ext cx="2770907" cy="813140"/>
          </a:xfrm>
          <a:prstGeom prst="curved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A3D89D7-5431-2846-8F0A-6D9528BCBBF4}"/>
              </a:ext>
            </a:extLst>
          </p:cNvPr>
          <p:cNvSpPr txBox="1"/>
          <p:nvPr/>
        </p:nvSpPr>
        <p:spPr>
          <a:xfrm>
            <a:off x="4525072" y="2486841"/>
            <a:ext cx="337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Слой данных поверх </a:t>
            </a:r>
            <a:r>
              <a:rPr lang="en-US" dirty="0"/>
              <a:t>OAuth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4177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EF6BFF-A4C9-2A43-89AF-ED77D58AA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942109"/>
          </a:xfrm>
        </p:spPr>
        <p:txBody>
          <a:bodyPr/>
          <a:lstStyle/>
          <a:p>
            <a:r>
              <a:rPr lang="ru-RU" dirty="0"/>
              <a:t>Виды </a:t>
            </a:r>
            <a:r>
              <a:rPr lang="ru-RU" dirty="0" err="1"/>
              <a:t>токенов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32114C-CB47-A94C-8A03-AC52C2B97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3" y="2047007"/>
            <a:ext cx="10912042" cy="39104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SWT (SIMPLE WEB TOKEN)</a:t>
            </a:r>
            <a:r>
              <a:rPr lang="ru-RU" dirty="0"/>
              <a:t> – просто набор (ключ : значение) с исп. ключевых слов</a:t>
            </a:r>
            <a:br>
              <a:rPr lang="en-US" dirty="0"/>
            </a:br>
            <a:endParaRPr lang="ru-RU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JWT (JSON WEB TOKEN)</a:t>
            </a:r>
            <a:r>
              <a:rPr lang="ru-RU" dirty="0"/>
              <a:t> – структурированный</a:t>
            </a:r>
            <a:r>
              <a:rPr lang="en-US" dirty="0"/>
              <a:t>, </a:t>
            </a:r>
            <a:r>
              <a:rPr lang="ru-RU" dirty="0"/>
              <a:t>используется чаще:</a:t>
            </a:r>
          </a:p>
          <a:p>
            <a:pPr marL="0" indent="0">
              <a:buNone/>
            </a:pPr>
            <a:r>
              <a:rPr lang="ru-RU" dirty="0"/>
              <a:t>блок 1: заголовок(</a:t>
            </a:r>
            <a:r>
              <a:rPr lang="en-US" dirty="0"/>
              <a:t>JSON),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блок 2: набор полей </a:t>
            </a:r>
            <a:r>
              <a:rPr lang="en-US" dirty="0"/>
              <a:t>{“</a:t>
            </a:r>
            <a:r>
              <a:rPr lang="ru-RU" dirty="0"/>
              <a:t>ключ</a:t>
            </a:r>
            <a:r>
              <a:rPr lang="en-US" dirty="0"/>
              <a:t>”</a:t>
            </a:r>
            <a:r>
              <a:rPr lang="ru-RU" dirty="0"/>
              <a:t> : </a:t>
            </a:r>
            <a:r>
              <a:rPr lang="en-US" dirty="0"/>
              <a:t>“</a:t>
            </a:r>
            <a:r>
              <a:rPr lang="ru-RU" dirty="0"/>
              <a:t>значение</a:t>
            </a:r>
            <a:r>
              <a:rPr lang="en-US" dirty="0"/>
              <a:t>”}</a:t>
            </a:r>
            <a:r>
              <a:rPr lang="ru-RU" dirty="0"/>
              <a:t> </a:t>
            </a:r>
            <a:r>
              <a:rPr lang="en-US" dirty="0"/>
              <a:t>(JSON), 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блок 3: подпись</a:t>
            </a:r>
            <a:endParaRPr lang="en-US" dirty="0"/>
          </a:p>
          <a:p>
            <a:endParaRPr lang="en-US" dirty="0"/>
          </a:p>
          <a:p>
            <a:r>
              <a:rPr lang="en-US" dirty="0"/>
              <a:t>SAML (SECURITY ASSERTION MARKUP LANGUAGE) </a:t>
            </a:r>
            <a:r>
              <a:rPr lang="ru-RU" dirty="0"/>
              <a:t>- использует </a:t>
            </a:r>
            <a:r>
              <a:rPr lang="en-US" dirty="0"/>
              <a:t>XML</a:t>
            </a:r>
            <a:r>
              <a:rPr lang="ru-RU" dirty="0"/>
              <a:t>, содержит много дополнительных полей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9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264F30-6754-454C-8F5D-9E354EF9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5961" y="422563"/>
            <a:ext cx="2363787" cy="893619"/>
          </a:xfrm>
        </p:spPr>
        <p:txBody>
          <a:bodyPr/>
          <a:lstStyle/>
          <a:p>
            <a:r>
              <a:rPr lang="ru-RU" dirty="0"/>
              <a:t>Примеры 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43CEE4-1E2A-1349-9327-C1F3E14EC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605" y="2703500"/>
            <a:ext cx="4594369" cy="31242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>
                <a:effectLst/>
              </a:rPr>
              <a:t>Issuer=http://</a:t>
            </a:r>
            <a:r>
              <a:rPr lang="en-US" sz="2400" dirty="0" err="1">
                <a:effectLst/>
              </a:rPr>
              <a:t>auth.myservice.com</a:t>
            </a:r>
            <a:r>
              <a:rPr lang="en-US" sz="2400" dirty="0">
                <a:effectLst/>
              </a:rPr>
              <a:t>&amp;</a:t>
            </a:r>
            <a:br>
              <a:rPr lang="en-US" sz="2400" dirty="0"/>
            </a:br>
            <a:r>
              <a:rPr lang="en-US" sz="2400" dirty="0">
                <a:effectLst/>
              </a:rPr>
              <a:t>Audience=http://</a:t>
            </a:r>
            <a:r>
              <a:rPr lang="en-US" sz="2400" dirty="0" err="1">
                <a:effectLst/>
              </a:rPr>
              <a:t>myservice.com</a:t>
            </a:r>
            <a:r>
              <a:rPr lang="en-US" sz="2400" dirty="0">
                <a:effectLst/>
              </a:rPr>
              <a:t>&amp;</a:t>
            </a:r>
            <a:br>
              <a:rPr lang="en-US" sz="2400" dirty="0"/>
            </a:br>
            <a:r>
              <a:rPr lang="en-US" sz="2400" dirty="0" err="1">
                <a:effectLst/>
              </a:rPr>
              <a:t>ExpiresOn</a:t>
            </a:r>
            <a:r>
              <a:rPr lang="en-US" sz="2400" dirty="0">
                <a:effectLst/>
              </a:rPr>
              <a:t>=1435937883&amp;</a:t>
            </a:r>
            <a:br>
              <a:rPr lang="en-US" sz="2400" dirty="0"/>
            </a:br>
            <a:r>
              <a:rPr lang="en-US" sz="2400" dirty="0" err="1">
                <a:effectLst/>
              </a:rPr>
              <a:t>UserName</a:t>
            </a:r>
            <a:r>
              <a:rPr lang="en-US" sz="2400" dirty="0">
                <a:effectLst/>
              </a:rPr>
              <a:t>=John Smith&amp;</a:t>
            </a:r>
            <a:br>
              <a:rPr lang="en-US" sz="2400" dirty="0"/>
            </a:br>
            <a:r>
              <a:rPr lang="en-US" sz="2400" dirty="0" err="1">
                <a:effectLst/>
              </a:rPr>
              <a:t>UserRole</a:t>
            </a:r>
            <a:r>
              <a:rPr lang="en-US" sz="2400" dirty="0">
                <a:effectLst/>
              </a:rPr>
              <a:t>=Admin&amp;</a:t>
            </a:r>
            <a:br>
              <a:rPr lang="en-US" sz="2400" dirty="0"/>
            </a:br>
            <a:r>
              <a:rPr lang="en-US" sz="2400" dirty="0">
                <a:effectLst/>
              </a:rPr>
              <a:t>HMACSHA256=KOUQRPSpy64rvT2KnYyQKtFFXUIggnesSpE7ADA4o9w</a:t>
            </a:r>
            <a:endParaRPr lang="ru-RU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E85FFC-1FDF-F645-9E56-B350D19695C4}"/>
              </a:ext>
            </a:extLst>
          </p:cNvPr>
          <p:cNvSpPr txBox="1"/>
          <p:nvPr/>
        </p:nvSpPr>
        <p:spPr>
          <a:xfrm>
            <a:off x="5557539" y="2635827"/>
            <a:ext cx="638694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{ «</a:t>
            </a:r>
            <a:r>
              <a:rPr lang="en-US" sz="2400" dirty="0" err="1"/>
              <a:t>alg</a:t>
            </a:r>
            <a:r>
              <a:rPr lang="en-US" sz="2400" dirty="0"/>
              <a:t>»: «HS256», «</a:t>
            </a:r>
            <a:r>
              <a:rPr lang="en-US" sz="2400" dirty="0" err="1"/>
              <a:t>typ</a:t>
            </a:r>
            <a:r>
              <a:rPr lang="en-US" sz="2400" dirty="0"/>
              <a:t>»: «JWT» }.</a:t>
            </a:r>
            <a:br>
              <a:rPr lang="en-US" sz="2400" dirty="0"/>
            </a:br>
            <a:r>
              <a:rPr lang="en-US" sz="2400" dirty="0"/>
              <a:t>{ «</a:t>
            </a:r>
            <a:r>
              <a:rPr lang="en-US" sz="2400" dirty="0" err="1"/>
              <a:t>iss</a:t>
            </a:r>
            <a:r>
              <a:rPr lang="en-US" sz="2400" dirty="0"/>
              <a:t>»: «auth.myservice.com», «</a:t>
            </a:r>
            <a:r>
              <a:rPr lang="en-US" sz="2400" dirty="0" err="1"/>
              <a:t>aud</a:t>
            </a:r>
            <a:r>
              <a:rPr lang="en-US" sz="2400" dirty="0"/>
              <a:t>»: «myservice.com», «</a:t>
            </a:r>
            <a:r>
              <a:rPr lang="en-US" sz="2400" dirty="0" err="1"/>
              <a:t>exp</a:t>
            </a:r>
            <a:r>
              <a:rPr lang="en-US" sz="2400" dirty="0"/>
              <a:t>»: «1435937883», «</a:t>
            </a:r>
            <a:r>
              <a:rPr lang="en-US" sz="2400" dirty="0" err="1"/>
              <a:t>userName</a:t>
            </a:r>
            <a:r>
              <a:rPr lang="en-US" sz="2400" dirty="0"/>
              <a:t>»: «John Smith», «</a:t>
            </a:r>
            <a:r>
              <a:rPr lang="en-US" sz="2400" dirty="0" err="1"/>
              <a:t>userRole</a:t>
            </a:r>
            <a:r>
              <a:rPr lang="en-US" sz="2400" dirty="0"/>
              <a:t>»: «Admin» }.</a:t>
            </a:r>
            <a:br>
              <a:rPr lang="en-US" sz="2400" dirty="0"/>
            </a:br>
            <a:r>
              <a:rPr lang="en-US" sz="2400" dirty="0"/>
              <a:t>S9Zs/8/uEGGTVVtLggFTizCsMtwOJnRhjaQ2BMUQhcY</a:t>
            </a:r>
            <a:endParaRPr lang="ru-RU" sz="2400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0D9A85DE-7ACD-6749-B145-55BD8DD6A31F}"/>
              </a:ext>
            </a:extLst>
          </p:cNvPr>
          <p:cNvCxnSpPr/>
          <p:nvPr/>
        </p:nvCxnSpPr>
        <p:spPr>
          <a:xfrm>
            <a:off x="5347855" y="2128537"/>
            <a:ext cx="0" cy="3692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1010E4F-FA1F-0649-BBD3-754CB155DC86}"/>
              </a:ext>
            </a:extLst>
          </p:cNvPr>
          <p:cNvSpPr txBox="1"/>
          <p:nvPr/>
        </p:nvSpPr>
        <p:spPr>
          <a:xfrm>
            <a:off x="2216332" y="1534463"/>
            <a:ext cx="9589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SWT</a:t>
            </a:r>
            <a:endParaRPr lang="ru-RU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B00506-3A7E-5B4D-A084-2227D1F5EB87}"/>
              </a:ext>
            </a:extLst>
          </p:cNvPr>
          <p:cNvSpPr txBox="1"/>
          <p:nvPr/>
        </p:nvSpPr>
        <p:spPr>
          <a:xfrm>
            <a:off x="8065852" y="1543762"/>
            <a:ext cx="9509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JWT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745334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9020C8-0658-3B4C-B758-EFB1F7DF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459" y="399456"/>
            <a:ext cx="4951411" cy="1094509"/>
          </a:xfrm>
        </p:spPr>
        <p:txBody>
          <a:bodyPr/>
          <a:lstStyle/>
          <a:p>
            <a:r>
              <a:rPr lang="ru-RU" dirty="0"/>
              <a:t>В нашем случае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3CB3D1C-BA35-0141-A568-BFAFAD094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540" y="1315057"/>
            <a:ext cx="9786919" cy="33516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33BEA6-DBC3-D542-A6BB-22D2856010B2}"/>
              </a:ext>
            </a:extLst>
          </p:cNvPr>
          <p:cNvSpPr txBox="1"/>
          <p:nvPr/>
        </p:nvSpPr>
        <p:spPr>
          <a:xfrm>
            <a:off x="1202540" y="2667734"/>
            <a:ext cx="2946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Наше</a:t>
            </a:r>
          </a:p>
          <a:p>
            <a:r>
              <a:rPr lang="en-US" dirty="0" err="1">
                <a:solidFill>
                  <a:schemeClr val="bg1"/>
                </a:solidFill>
              </a:rPr>
              <a:t>Springboot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приложение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E190BC-E48D-784B-8383-8D07AD353B00}"/>
              </a:ext>
            </a:extLst>
          </p:cNvPr>
          <p:cNvSpPr txBox="1"/>
          <p:nvPr/>
        </p:nvSpPr>
        <p:spPr>
          <a:xfrm>
            <a:off x="7239000" y="376068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Пользователь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D72C7-24A3-D94F-B667-9C8A2D846A91}"/>
              </a:ext>
            </a:extLst>
          </p:cNvPr>
          <p:cNvSpPr txBox="1"/>
          <p:nvPr/>
        </p:nvSpPr>
        <p:spPr>
          <a:xfrm>
            <a:off x="6366164" y="2608283"/>
            <a:ext cx="1925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Наше </a:t>
            </a:r>
            <a:r>
              <a:rPr lang="en-US" dirty="0">
                <a:solidFill>
                  <a:schemeClr val="bg1"/>
                </a:solidFill>
              </a:rPr>
              <a:t>Angular</a:t>
            </a:r>
            <a:r>
              <a:rPr lang="ru-RU" dirty="0">
                <a:solidFill>
                  <a:schemeClr val="bg1"/>
                </a:solidFill>
              </a:rPr>
              <a:t> приложение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01C0E0-90E0-8443-A972-F6ECAD767B8E}"/>
              </a:ext>
            </a:extLst>
          </p:cNvPr>
          <p:cNvSpPr txBox="1"/>
          <p:nvPr/>
        </p:nvSpPr>
        <p:spPr>
          <a:xfrm>
            <a:off x="9033804" y="2562116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Keycloak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1A1B56-6F40-654F-A98B-8AB7590BEADA}"/>
              </a:ext>
            </a:extLst>
          </p:cNvPr>
          <p:cNvSpPr txBox="1"/>
          <p:nvPr/>
        </p:nvSpPr>
        <p:spPr>
          <a:xfrm>
            <a:off x="111449" y="5264958"/>
            <a:ext cx="769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Grant </a:t>
            </a:r>
            <a:r>
              <a:rPr lang="ru-RU" dirty="0"/>
              <a:t>может быть разным – в нашем случае пара логин/пароль</a:t>
            </a:r>
            <a:endParaRPr lang="en-US" dirty="0"/>
          </a:p>
          <a:p>
            <a:r>
              <a:rPr lang="en-US" dirty="0"/>
              <a:t>(Resource owner password credentials)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63043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92FF5A-4A20-7443-A685-B5FC7063C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236" y="484909"/>
            <a:ext cx="11734800" cy="5943600"/>
          </a:xfrm>
        </p:spPr>
        <p:txBody>
          <a:bodyPr>
            <a:normAutofit/>
          </a:bodyPr>
          <a:lstStyle/>
          <a:p>
            <a:r>
              <a:rPr lang="ru-RU" dirty="0">
                <a:effectLst/>
              </a:rPr>
              <a:t>Стандарт не определяет формат </a:t>
            </a:r>
            <a:r>
              <a:rPr lang="ru-RU" dirty="0" err="1">
                <a:effectLst/>
              </a:rPr>
              <a:t>токена</a:t>
            </a:r>
            <a:r>
              <a:rPr lang="ru-RU" dirty="0">
                <a:effectLst/>
              </a:rPr>
              <a:t>, который получает приложение: в сценариях, адресуемых стандартом, приложению нет необходимости анализировать </a:t>
            </a:r>
            <a:r>
              <a:rPr lang="ru-RU" dirty="0" err="1">
                <a:effectLst/>
              </a:rPr>
              <a:t>токен</a:t>
            </a:r>
            <a:r>
              <a:rPr lang="ru-RU" dirty="0">
                <a:effectLst/>
              </a:rPr>
              <a:t>, т. к. он лишь используется для получения доступа к ресурсам. Поэтому ни </a:t>
            </a:r>
            <a:r>
              <a:rPr lang="ru-RU" dirty="0" err="1">
                <a:effectLst/>
              </a:rPr>
              <a:t>токен</a:t>
            </a:r>
            <a:r>
              <a:rPr lang="ru-RU" dirty="0">
                <a:effectLst/>
              </a:rPr>
              <a:t>, ни грант сами по себе не могут быть использованы для аутентификации пользователя. Однако если приложению необходимо получить достоверную информацию о пользователе, существуют несколько способов это сделать:</a:t>
            </a:r>
            <a:br>
              <a:rPr lang="ru-RU" dirty="0"/>
            </a:br>
            <a:br>
              <a:rPr lang="ru-RU" dirty="0"/>
            </a:br>
            <a:r>
              <a:rPr lang="ru-RU" dirty="0">
                <a:effectLst/>
              </a:rPr>
              <a:t>Зачастую API сервера ресурсов включает операцию, предоставляющую информацию о самом пользователе (например, /</a:t>
            </a:r>
            <a:r>
              <a:rPr lang="ru-RU" dirty="0" err="1">
                <a:effectLst/>
              </a:rPr>
              <a:t>me</a:t>
            </a:r>
            <a:r>
              <a:rPr lang="ru-RU" dirty="0">
                <a:effectLst/>
              </a:rPr>
              <a:t> в </a:t>
            </a:r>
            <a:r>
              <a:rPr lang="ru-RU" dirty="0" err="1">
                <a:effectLst/>
              </a:rPr>
              <a:t>Facebook</a:t>
            </a:r>
            <a:r>
              <a:rPr lang="ru-RU" dirty="0">
                <a:effectLst/>
              </a:rPr>
              <a:t> API). Приложение может выполнять эту операцию каждый раз после получения </a:t>
            </a:r>
            <a:r>
              <a:rPr lang="ru-RU" dirty="0" err="1">
                <a:effectLst/>
              </a:rPr>
              <a:t>токена</a:t>
            </a:r>
            <a:r>
              <a:rPr lang="ru-RU" dirty="0">
                <a:effectLst/>
              </a:rPr>
              <a:t> для идентификации клиента. Такой метод иногда называют </a:t>
            </a:r>
            <a:r>
              <a:rPr lang="ru-RU" i="1" dirty="0">
                <a:effectLst/>
              </a:rPr>
              <a:t>псевдо-аутентификацией</a:t>
            </a:r>
            <a:r>
              <a:rPr lang="ru-RU" dirty="0">
                <a:effectLst/>
              </a:rPr>
              <a:t>.</a:t>
            </a:r>
          </a:p>
          <a:p>
            <a:r>
              <a:rPr lang="ru-RU" dirty="0">
                <a:effectLst/>
              </a:rPr>
              <a:t>Использовать стандарт </a:t>
            </a:r>
            <a:r>
              <a:rPr lang="ru-RU" b="1" dirty="0" err="1">
                <a:effectLst/>
              </a:rPr>
              <a:t>OpenID</a:t>
            </a:r>
            <a:r>
              <a:rPr lang="ru-RU" b="1" dirty="0">
                <a:effectLst/>
              </a:rPr>
              <a:t> </a:t>
            </a:r>
            <a:r>
              <a:rPr lang="ru-RU" b="1" dirty="0" err="1">
                <a:effectLst/>
              </a:rPr>
              <a:t>Connect</a:t>
            </a:r>
            <a:r>
              <a:rPr lang="ru-RU" dirty="0">
                <a:effectLst/>
              </a:rPr>
              <a:t>, разработанный как слой учетных данных поверх </a:t>
            </a:r>
            <a:r>
              <a:rPr lang="ru-RU" dirty="0" err="1">
                <a:effectLst/>
              </a:rPr>
              <a:t>OAuth</a:t>
            </a:r>
            <a:r>
              <a:rPr lang="ru-RU" dirty="0">
                <a:effectLst/>
              </a:rPr>
              <a:t> (опубликован в 2014 г.). В соответствии с этим стандартом, сервер авторизации предоставляет дополнительный </a:t>
            </a:r>
            <a:r>
              <a:rPr lang="ru-RU" dirty="0" err="1">
                <a:effectLst/>
              </a:rPr>
              <a:t>identity</a:t>
            </a:r>
            <a:r>
              <a:rPr lang="ru-RU" dirty="0">
                <a:effectLst/>
              </a:rPr>
              <a:t> </a:t>
            </a:r>
            <a:r>
              <a:rPr lang="ru-RU" dirty="0" err="1">
                <a:effectLst/>
              </a:rPr>
              <a:t>token</a:t>
            </a:r>
            <a:r>
              <a:rPr lang="ru-RU" dirty="0">
                <a:effectLst/>
              </a:rPr>
              <a:t> на шаге № 2. Этот </a:t>
            </a:r>
            <a:r>
              <a:rPr lang="ru-RU" dirty="0" err="1">
                <a:effectLst/>
              </a:rPr>
              <a:t>токен</a:t>
            </a:r>
            <a:r>
              <a:rPr lang="ru-RU" dirty="0">
                <a:effectLst/>
              </a:rPr>
              <a:t> в формате JWT будет содержать набор определенных полей (</a:t>
            </a:r>
            <a:r>
              <a:rPr lang="ru-RU" dirty="0" err="1">
                <a:effectLst/>
              </a:rPr>
              <a:t>claims</a:t>
            </a:r>
            <a:r>
              <a:rPr lang="ru-RU" dirty="0">
                <a:effectLst/>
              </a:rPr>
              <a:t>) с информацией о пользователе.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89453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Сетка</Template>
  <TotalTime>740</TotalTime>
  <Words>209</Words>
  <Application>Microsoft Macintosh PowerPoint</Application>
  <PresentationFormat>Широкоэкранный</PresentationFormat>
  <Paragraphs>45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Сетка</vt:lpstr>
      <vt:lpstr>Презентация PowerPoint</vt:lpstr>
      <vt:lpstr>Схема работы аутентификации по токенам</vt:lpstr>
      <vt:lpstr>В случае пассивного клиента (браузер)</vt:lpstr>
      <vt:lpstr>Стандарты аутентификации по токенам</vt:lpstr>
      <vt:lpstr>Виды токенов</vt:lpstr>
      <vt:lpstr>Примеры  </vt:lpstr>
      <vt:lpstr>В нашем случае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Сахокия Константин Леванович</dc:creator>
  <cp:lastModifiedBy>Сахокия Константин Леванович</cp:lastModifiedBy>
  <cp:revision>8</cp:revision>
  <dcterms:created xsi:type="dcterms:W3CDTF">2022-03-09T12:12:34Z</dcterms:created>
  <dcterms:modified xsi:type="dcterms:W3CDTF">2022-03-10T00:34:44Z</dcterms:modified>
</cp:coreProperties>
</file>